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ra Hamah Alfidaa" charset="1" panose="00000500000000000000"/>
      <p:regular r:id="rId25"/>
    </p:embeddedFont>
    <p:embeddedFont>
      <p:font typeface="Tek Tall Arabic Bold" charset="1" panose="00000000000000000000"/>
      <p:regular r:id="rId26"/>
    </p:embeddedFont>
    <p:embeddedFont>
      <p:font typeface="TT Chocolates Bold" charset="1" panose="02000803020000020003"/>
      <p:regular r:id="rId27"/>
    </p:embeddedFont>
    <p:embeddedFont>
      <p:font typeface="TT Chocolates" charset="1" panose="020005030200000200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153" y="6798564"/>
            <a:ext cx="7115854" cy="1358481"/>
          </a:xfrm>
          <a:custGeom>
            <a:avLst/>
            <a:gdLst/>
            <a:ahLst/>
            <a:cxnLst/>
            <a:rect r="r" b="b" t="t" l="l"/>
            <a:pathLst>
              <a:path h="1358481" w="7115854">
                <a:moveTo>
                  <a:pt x="0" y="0"/>
                </a:moveTo>
                <a:lnTo>
                  <a:pt x="7115854" y="0"/>
                </a:lnTo>
                <a:lnTo>
                  <a:pt x="7115854" y="1358482"/>
                </a:lnTo>
                <a:lnTo>
                  <a:pt x="0" y="1358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062465" y="8940396"/>
            <a:ext cx="6102269" cy="635808"/>
            <a:chOff x="0" y="0"/>
            <a:chExt cx="3900488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00488" cy="406400"/>
            </a:xfrm>
            <a:custGeom>
              <a:avLst/>
              <a:gdLst/>
              <a:ahLst/>
              <a:cxnLst/>
              <a:rect r="r" b="b" t="t" l="l"/>
              <a:pathLst>
                <a:path h="406400" w="3900488">
                  <a:moveTo>
                    <a:pt x="3697288" y="0"/>
                  </a:moveTo>
                  <a:cubicBezTo>
                    <a:pt x="3809512" y="0"/>
                    <a:pt x="3900488" y="90976"/>
                    <a:pt x="3900488" y="203200"/>
                  </a:cubicBezTo>
                  <a:cubicBezTo>
                    <a:pt x="3900488" y="315424"/>
                    <a:pt x="3809512" y="406400"/>
                    <a:pt x="36972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8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3900488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520007" y="0"/>
            <a:ext cx="9767993" cy="10287000"/>
          </a:xfrm>
          <a:custGeom>
            <a:avLst/>
            <a:gdLst/>
            <a:ahLst/>
            <a:cxnLst/>
            <a:rect r="r" b="b" t="t" l="l"/>
            <a:pathLst>
              <a:path h="10287000" w="9767993">
                <a:moveTo>
                  <a:pt x="0" y="0"/>
                </a:moveTo>
                <a:lnTo>
                  <a:pt x="9767993" y="0"/>
                </a:lnTo>
                <a:lnTo>
                  <a:pt x="976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96" r="-9308" b="-189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6274" y="876906"/>
            <a:ext cx="7467177" cy="567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8"/>
              </a:lnSpc>
            </a:pPr>
            <a:r>
              <a:rPr lang="en-US" sz="14723">
                <a:solidFill>
                  <a:srgbClr val="FFFFFF"/>
                </a:solidFill>
                <a:latin typeface="Ara Hamah Alfidaa"/>
              </a:rPr>
              <a:t>personal finance assistant</a:t>
            </a:r>
          </a:p>
          <a:p>
            <a:pPr algn="l">
              <a:lnSpc>
                <a:spcPts val="1074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47750" y="6930710"/>
            <a:ext cx="68057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478">
                <a:solidFill>
                  <a:srgbClr val="232E54"/>
                </a:solidFill>
                <a:latin typeface="Tek Tall Arabic Bold"/>
              </a:rPr>
              <a:t>Let’s start!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39764" y="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0383" y="-413068"/>
            <a:ext cx="14322596" cy="25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39"/>
              </a:lnSpc>
            </a:pPr>
            <a:r>
              <a:rPr lang="en-US" sz="15099">
                <a:solidFill>
                  <a:srgbClr val="FFFFFF"/>
                </a:solidFill>
                <a:latin typeface="Ara Hamah Alfidaa"/>
              </a:rPr>
              <a:t>APPROACH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2693" y="1400968"/>
            <a:ext cx="17483208" cy="912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50"/>
              </a:lnSpc>
            </a:pPr>
          </a:p>
          <a:p>
            <a:pPr algn="just">
              <a:lnSpc>
                <a:spcPts val="6050"/>
              </a:lnSpc>
            </a:pPr>
            <a:r>
              <a:rPr lang="en-US" sz="4321" spc="34">
                <a:solidFill>
                  <a:srgbClr val="FFFFFF"/>
                </a:solidFill>
                <a:latin typeface="TT Chocolates Bold"/>
              </a:rPr>
              <a:t>4. Testing</a:t>
            </a:r>
          </a:p>
          <a:p>
            <a:pPr algn="just">
              <a:lnSpc>
                <a:spcPts val="6050"/>
              </a:lnSpc>
            </a:pPr>
            <a:r>
              <a:rPr lang="en-US" sz="4321" spc="34">
                <a:solidFill>
                  <a:srgbClr val="FFFFFF"/>
                </a:solidFill>
                <a:latin typeface="TT Chocolates Bold"/>
              </a:rPr>
              <a:t>Unit Testing: </a:t>
            </a:r>
          </a:p>
          <a:p>
            <a:pPr algn="just">
              <a:lnSpc>
                <a:spcPts val="6050"/>
              </a:lnSpc>
            </a:pPr>
            <a:r>
              <a:rPr lang="en-US" sz="4321" spc="34">
                <a:solidFill>
                  <a:srgbClr val="FFFFFF"/>
                </a:solidFill>
                <a:latin typeface="TT Chocolates Bold"/>
              </a:rPr>
              <a:t>Write tests for individual components and functions to ensure they work as expected.</a:t>
            </a:r>
          </a:p>
          <a:p>
            <a:pPr algn="just">
              <a:lnSpc>
                <a:spcPts val="6050"/>
              </a:lnSpc>
            </a:pPr>
            <a:r>
              <a:rPr lang="en-US" sz="4321" spc="34">
                <a:solidFill>
                  <a:srgbClr val="FFFFFF"/>
                </a:solidFill>
                <a:latin typeface="TT Chocolates Bold"/>
              </a:rPr>
              <a:t>Integration Testing: Test the interaction between different modules and APIs.</a:t>
            </a:r>
          </a:p>
          <a:p>
            <a:pPr algn="just">
              <a:lnSpc>
                <a:spcPts val="6050"/>
              </a:lnSpc>
            </a:pPr>
            <a:r>
              <a:rPr lang="en-US" sz="4321" spc="34">
                <a:solidFill>
                  <a:srgbClr val="FFFFFF"/>
                </a:solidFill>
                <a:latin typeface="TT Chocolates Bold"/>
              </a:rPr>
              <a:t>User Acceptance Testing (UAT): Have real users test the application to provide feedback and identify any issues.</a:t>
            </a:r>
          </a:p>
          <a:p>
            <a:pPr algn="just">
              <a:lnSpc>
                <a:spcPts val="6050"/>
              </a:lnSpc>
            </a:pPr>
            <a:r>
              <a:rPr lang="en-US" sz="4321" spc="34">
                <a:solidFill>
                  <a:srgbClr val="FFFFFF"/>
                </a:solidFill>
                <a:latin typeface="TT Chocolates Bold"/>
              </a:rPr>
              <a:t>Security Testing: Perform security assessments to identify and fix vulnerabilities.</a:t>
            </a:r>
          </a:p>
          <a:p>
            <a:pPr algn="ctr">
              <a:lnSpc>
                <a:spcPts val="6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39764" y="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0383" y="-413068"/>
            <a:ext cx="14322596" cy="25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39"/>
              </a:lnSpc>
            </a:pPr>
            <a:r>
              <a:rPr lang="en-US" sz="15099">
                <a:solidFill>
                  <a:srgbClr val="FFFFFF"/>
                </a:solidFill>
                <a:latin typeface="Ara Hamah Alfidaa"/>
              </a:rPr>
              <a:t>APPROACH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2396" y="1859299"/>
            <a:ext cx="17513505" cy="771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71"/>
              </a:lnSpc>
            </a:pPr>
            <a:r>
              <a:rPr lang="en-US" sz="4408" spc="35">
                <a:solidFill>
                  <a:srgbClr val="FFFFFF"/>
                </a:solidFill>
                <a:latin typeface="TT Chocolates Bold"/>
              </a:rPr>
              <a:t>5. Deployment</a:t>
            </a:r>
          </a:p>
          <a:p>
            <a:pPr algn="just">
              <a:lnSpc>
                <a:spcPts val="6171"/>
              </a:lnSpc>
            </a:pPr>
            <a:r>
              <a:rPr lang="en-US" sz="4408" spc="35">
                <a:solidFill>
                  <a:srgbClr val="FFFFFF"/>
                </a:solidFill>
                <a:latin typeface="TT Chocolates Bold"/>
              </a:rPr>
              <a:t>Choose Hosting Platform:</a:t>
            </a:r>
          </a:p>
          <a:p>
            <a:pPr algn="just">
              <a:lnSpc>
                <a:spcPts val="6171"/>
              </a:lnSpc>
            </a:pPr>
            <a:r>
              <a:rPr lang="en-US" sz="4408" spc="35">
                <a:solidFill>
                  <a:srgbClr val="FFFFFF"/>
                </a:solidFill>
                <a:latin typeface="TT Chocolates Bold"/>
              </a:rPr>
              <a:t> Select a hosting provider such as AWS, Google Cloud.</a:t>
            </a:r>
          </a:p>
          <a:p>
            <a:pPr algn="just">
              <a:lnSpc>
                <a:spcPts val="6171"/>
              </a:lnSpc>
            </a:pPr>
            <a:r>
              <a:rPr lang="en-US" sz="4408" spc="35">
                <a:solidFill>
                  <a:srgbClr val="FFFFFF"/>
                </a:solidFill>
                <a:latin typeface="TT Chocolates Bold"/>
              </a:rPr>
              <a:t>Set Up CD Pipeline: Automate deployment processes to ensure smooth and consistent updates.</a:t>
            </a:r>
          </a:p>
          <a:p>
            <a:pPr algn="just">
              <a:lnSpc>
                <a:spcPts val="6171"/>
              </a:lnSpc>
            </a:pPr>
            <a:r>
              <a:rPr lang="en-US" sz="4408" spc="35">
                <a:solidFill>
                  <a:srgbClr val="FFFFFF"/>
                </a:solidFill>
                <a:latin typeface="TT Chocolates Bold"/>
              </a:rPr>
              <a:t>Monitor and Maintain: Continuously monitor the application for performance and security issues, and perform regular updates and maintenance.</a:t>
            </a:r>
          </a:p>
          <a:p>
            <a:pPr algn="just">
              <a:lnSpc>
                <a:spcPts val="5895"/>
              </a:lnSpc>
            </a:pPr>
          </a:p>
          <a:p>
            <a:pPr algn="ctr">
              <a:lnSpc>
                <a:spcPts val="58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39764" y="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0383" y="-413068"/>
            <a:ext cx="14322596" cy="25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39"/>
              </a:lnSpc>
            </a:pPr>
            <a:r>
              <a:rPr lang="en-US" sz="15099">
                <a:solidFill>
                  <a:srgbClr val="FFFFFF"/>
                </a:solidFill>
                <a:latin typeface="Ara Hamah Alfidaa"/>
              </a:rPr>
              <a:t>APPROACH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2693" y="1400968"/>
            <a:ext cx="17483208" cy="781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70"/>
              </a:lnSpc>
            </a:pPr>
          </a:p>
          <a:p>
            <a:pPr algn="just">
              <a:lnSpc>
                <a:spcPts val="6470"/>
              </a:lnSpc>
            </a:pPr>
            <a:r>
              <a:rPr lang="en-US" sz="4621" spc="36">
                <a:solidFill>
                  <a:srgbClr val="FFFFFF"/>
                </a:solidFill>
                <a:latin typeface="TT Chocolates Bold"/>
              </a:rPr>
              <a:t>6. </a:t>
            </a:r>
            <a:r>
              <a:rPr lang="en-US" sz="4621" spc="36">
                <a:solidFill>
                  <a:srgbClr val="FFFFFF"/>
                </a:solidFill>
                <a:latin typeface="TT Chocolates Bold"/>
              </a:rPr>
              <a:t>Documentation</a:t>
            </a:r>
          </a:p>
          <a:p>
            <a:pPr algn="l">
              <a:lnSpc>
                <a:spcPts val="7170"/>
              </a:lnSpc>
            </a:pPr>
            <a:r>
              <a:rPr lang="en-US" sz="5121" spc="40">
                <a:solidFill>
                  <a:srgbClr val="FFFFFF"/>
                </a:solidFill>
                <a:latin typeface="TT Chocolates Bold"/>
              </a:rPr>
              <a:t>User Documentation: </a:t>
            </a:r>
          </a:p>
          <a:p>
            <a:pPr algn="l">
              <a:lnSpc>
                <a:spcPts val="7170"/>
              </a:lnSpc>
            </a:pPr>
            <a:r>
              <a:rPr lang="en-US" sz="5121" spc="40">
                <a:solidFill>
                  <a:srgbClr val="FFFFFF"/>
                </a:solidFill>
                <a:latin typeface="TT Chocolates Bold"/>
              </a:rPr>
              <a:t>Create guides and help resources for users to understand how to use the website.</a:t>
            </a:r>
          </a:p>
          <a:p>
            <a:pPr algn="l">
              <a:lnSpc>
                <a:spcPts val="7170"/>
              </a:lnSpc>
            </a:pPr>
            <a:r>
              <a:rPr lang="en-US" sz="5121" spc="40">
                <a:solidFill>
                  <a:srgbClr val="FFFFFF"/>
                </a:solidFill>
                <a:latin typeface="TT Chocolates Bold"/>
              </a:rPr>
              <a:t>Developer Documentation: Document the codebase, APIs, and development processes for future maintenance and development.</a:t>
            </a:r>
          </a:p>
          <a:p>
            <a:pPr algn="ctr">
              <a:lnSpc>
                <a:spcPts val="6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223030" y="-9687744"/>
            <a:ext cx="19564260" cy="13895933"/>
          </a:xfrm>
          <a:custGeom>
            <a:avLst/>
            <a:gdLst/>
            <a:ahLst/>
            <a:cxnLst/>
            <a:rect r="r" b="b" t="t" l="l"/>
            <a:pathLst>
              <a:path h="13895933" w="19564260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07588">
            <a:off x="15504178" y="451792"/>
            <a:ext cx="5567645" cy="4835567"/>
          </a:xfrm>
          <a:custGeom>
            <a:avLst/>
            <a:gdLst/>
            <a:ahLst/>
            <a:cxnLst/>
            <a:rect r="r" b="b" t="t" l="l"/>
            <a:pathLst>
              <a:path h="4835567" w="5567645">
                <a:moveTo>
                  <a:pt x="5567644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4" y="4835567"/>
                </a:lnTo>
                <a:lnTo>
                  <a:pt x="556764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23030" y="428625"/>
            <a:ext cx="16064970" cy="3779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11"/>
              </a:lnSpc>
            </a:pPr>
            <a:r>
              <a:rPr lang="en-US" sz="15726">
                <a:solidFill>
                  <a:srgbClr val="FFFFFF"/>
                </a:solidFill>
                <a:latin typeface="Ara Hamah Alfidaa"/>
              </a:rPr>
              <a:t>uniqueness of the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729670"/>
            <a:ext cx="17747083" cy="675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 spc="23">
                <a:solidFill>
                  <a:srgbClr val="FFFCF3"/>
                </a:solidFill>
                <a:latin typeface="TT Chocolates Bold"/>
              </a:rPr>
              <a:t>¡Personalized Budget Advice:Offers tailored budget recommendations based on individual spending patterns, helping users make informed financial decisions.</a:t>
            </a:r>
          </a:p>
          <a:p>
            <a:pPr algn="l">
              <a:lnSpc>
                <a:spcPts val="4179"/>
              </a:lnSpc>
            </a:pPr>
            <a:r>
              <a:rPr lang="en-US" sz="2985" spc="23">
                <a:solidFill>
                  <a:srgbClr val="FFFCF3"/>
                </a:solidFill>
                <a:latin typeface="TT Chocolates Bold"/>
              </a:rPr>
              <a:t>¡Comprehensive Expense Tracking:Supports detailed categorization and custom categories, providing a complete picture of user finances.</a:t>
            </a:r>
          </a:p>
          <a:p>
            <a:pPr algn="l">
              <a:lnSpc>
                <a:spcPts val="4179"/>
              </a:lnSpc>
            </a:pPr>
            <a:r>
              <a:rPr lang="en-US" sz="2985" spc="23">
                <a:solidFill>
                  <a:srgbClr val="FFFCF3"/>
                </a:solidFill>
                <a:latin typeface="TT Chocolates Bold"/>
              </a:rPr>
              <a:t>¡Real-Time Expense Calculation:Calculates total expenses instantly as data is entered, keeping users aware of their spending habits.</a:t>
            </a:r>
          </a:p>
          <a:p>
            <a:pPr algn="l">
              <a:lnSpc>
                <a:spcPts val="4179"/>
              </a:lnSpc>
            </a:pPr>
            <a:r>
              <a:rPr lang="en-US" sz="2985" spc="23">
                <a:solidFill>
                  <a:srgbClr val="FFFCF3"/>
                </a:solidFill>
                <a:latin typeface="TT Chocolates Bold"/>
              </a:rPr>
              <a:t>¡User-Friendly Interface:Intuitive, responsive design ensures accessibility across devices, making financial management easy for all users.</a:t>
            </a:r>
          </a:p>
          <a:p>
            <a:pPr algn="l">
              <a:lnSpc>
                <a:spcPts val="4179"/>
              </a:lnSpc>
            </a:pPr>
            <a:r>
              <a:rPr lang="en-US" sz="2985" spc="23">
                <a:solidFill>
                  <a:srgbClr val="FFFCF3"/>
                </a:solidFill>
                <a:latin typeface="TT Chocolates Bold"/>
              </a:rPr>
              <a:t>¡Advanced Security:Utilizes robust encryption and secure authentication protocols, ensuring user data is protected.</a:t>
            </a:r>
          </a:p>
          <a:p>
            <a:pPr algn="l">
              <a:lnSpc>
                <a:spcPts val="4179"/>
              </a:lnSpc>
            </a:pPr>
            <a:r>
              <a:rPr lang="en-US" sz="2985" spc="23">
                <a:solidFill>
                  <a:srgbClr val="FFFCF3"/>
                </a:solidFill>
                <a:latin typeface="TT Chocolates Bold"/>
              </a:rPr>
              <a:t>¡AI-Driven Insights:Uses machine learning to offer predictive analysis and advanced insights into future spending patterns</a:t>
            </a:r>
            <a:r>
              <a:rPr lang="en-US" sz="2985" spc="23">
                <a:solidFill>
                  <a:srgbClr val="FFFFFF"/>
                </a:solidFill>
                <a:latin typeface="TT Chocolates"/>
              </a:rPr>
              <a:t>.</a:t>
            </a:r>
          </a:p>
          <a:p>
            <a:pPr algn="l">
              <a:lnSpc>
                <a:spcPts val="375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-607588">
            <a:off x="-1755122" y="-1079170"/>
            <a:ext cx="5567645" cy="4835567"/>
          </a:xfrm>
          <a:custGeom>
            <a:avLst/>
            <a:gdLst/>
            <a:ahLst/>
            <a:cxnLst/>
            <a:rect r="r" b="b" t="t" l="l"/>
            <a:pathLst>
              <a:path h="4835567" w="5567645">
                <a:moveTo>
                  <a:pt x="5567644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4" y="4835567"/>
                </a:lnTo>
                <a:lnTo>
                  <a:pt x="556764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9558" y="-153127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76842" y="589537"/>
            <a:ext cx="14712938" cy="9489845"/>
            <a:chOff x="0" y="0"/>
            <a:chExt cx="6350000" cy="4095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812" t="0" r="-1081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9558" y="-153127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76842" y="589537"/>
            <a:ext cx="14712938" cy="9489845"/>
            <a:chOff x="0" y="0"/>
            <a:chExt cx="6350000" cy="4095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23" t="0" r="-812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9558" y="-153127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76842" y="589537"/>
            <a:ext cx="14712938" cy="9489845"/>
            <a:chOff x="0" y="0"/>
            <a:chExt cx="6350000" cy="4095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298" t="0" r="-9298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9558" y="-153127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63688" y="199289"/>
            <a:ext cx="15330888" cy="9888423"/>
            <a:chOff x="0" y="0"/>
            <a:chExt cx="6350000" cy="4095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8597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22489">
            <a:off x="4471711" y="-1871268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71955" y="555746"/>
            <a:ext cx="4954760" cy="945909"/>
          </a:xfrm>
          <a:custGeom>
            <a:avLst/>
            <a:gdLst/>
            <a:ahLst/>
            <a:cxnLst/>
            <a:rect r="r" b="b" t="t" l="l"/>
            <a:pathLst>
              <a:path h="945909" w="4954760">
                <a:moveTo>
                  <a:pt x="0" y="0"/>
                </a:moveTo>
                <a:lnTo>
                  <a:pt x="4954760" y="0"/>
                </a:lnTo>
                <a:lnTo>
                  <a:pt x="4954760" y="945908"/>
                </a:lnTo>
                <a:lnTo>
                  <a:pt x="0" y="94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8689" y="581025"/>
            <a:ext cx="12223591" cy="16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8"/>
              </a:lnSpc>
            </a:pPr>
            <a:r>
              <a:rPr lang="en-US" sz="14575">
                <a:solidFill>
                  <a:srgbClr val="FFFFFF"/>
                </a:solidFill>
                <a:latin typeface="Ara Hamah Alfidaa"/>
              </a:rPr>
              <a:t>future technology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71955" y="690217"/>
            <a:ext cx="4003540" cy="60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1"/>
              </a:lnSpc>
            </a:pPr>
            <a:r>
              <a:rPr lang="en-US" sz="3472" spc="534">
                <a:solidFill>
                  <a:srgbClr val="232E54"/>
                </a:solidFill>
                <a:latin typeface="Tek Tall Arabic Bold"/>
              </a:rPr>
              <a:t>Our 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9586" y="1804947"/>
            <a:ext cx="17009714" cy="802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5"/>
              </a:lnSpc>
            </a:pPr>
            <a:r>
              <a:rPr lang="en-US" sz="3303" spc="26">
                <a:solidFill>
                  <a:srgbClr val="FFFFFF"/>
                </a:solidFill>
                <a:latin typeface="TT Chocolates"/>
              </a:rPr>
              <a:t>Our vision for Finance Assistant is to empower users with an intuitive, personalized finance management tool that enhances financial health. </a:t>
            </a:r>
          </a:p>
          <a:p>
            <a:pPr algn="just">
              <a:lnSpc>
                <a:spcPts val="4625"/>
              </a:lnSpc>
            </a:pPr>
            <a:r>
              <a:rPr lang="en-US" sz="3303" spc="26">
                <a:solidFill>
                  <a:srgbClr val="FFFFFF"/>
                </a:solidFill>
                <a:latin typeface="TT Chocolates"/>
              </a:rPr>
              <a:t>We aim to:</a:t>
            </a:r>
          </a:p>
          <a:p>
            <a:pPr algn="just">
              <a:lnSpc>
                <a:spcPts val="4625"/>
              </a:lnSpc>
            </a:pPr>
            <a:r>
              <a:rPr lang="en-US" sz="3303" spc="26" u="sng">
                <a:solidFill>
                  <a:srgbClr val="FFFFFF"/>
                </a:solidFill>
                <a:latin typeface="TT Chocolates Bold"/>
              </a:rPr>
              <a:t>Empower Users</a:t>
            </a:r>
            <a:r>
              <a:rPr lang="en-US" sz="3303" spc="26">
                <a:solidFill>
                  <a:srgbClr val="FFFFFF"/>
                </a:solidFill>
                <a:latin typeface="TT Chocolates"/>
              </a:rPr>
              <a:t>: Provide actionable insights for informed financial decisions.</a:t>
            </a:r>
          </a:p>
          <a:p>
            <a:pPr algn="just">
              <a:lnSpc>
                <a:spcPts val="4625"/>
              </a:lnSpc>
            </a:pPr>
            <a:r>
              <a:rPr lang="en-US" sz="3303" spc="26" u="sng">
                <a:solidFill>
                  <a:srgbClr val="FFFFFF"/>
                </a:solidFill>
                <a:latin typeface="TT Chocolates Bold"/>
              </a:rPr>
              <a:t>Personalize Experience:</a:t>
            </a:r>
            <a:r>
              <a:rPr lang="en-US" sz="3303" spc="26">
                <a:solidFill>
                  <a:srgbClr val="FFFFFF"/>
                </a:solidFill>
                <a:latin typeface="TT Chocolates"/>
              </a:rPr>
              <a:t> Offer tailored advice and customizable expense categories.</a:t>
            </a:r>
          </a:p>
          <a:p>
            <a:pPr algn="just">
              <a:lnSpc>
                <a:spcPts val="4625"/>
              </a:lnSpc>
            </a:pPr>
            <a:r>
              <a:rPr lang="en-US" sz="3303" spc="26" u="sng">
                <a:solidFill>
                  <a:srgbClr val="FFFFFF"/>
                </a:solidFill>
                <a:latin typeface="TT Chocolates Bold"/>
              </a:rPr>
              <a:t>Ensure User-Friendliness:</a:t>
            </a:r>
            <a:r>
              <a:rPr lang="en-US" sz="3303" spc="26">
                <a:solidFill>
                  <a:srgbClr val="FFFFFF"/>
                </a:solidFill>
                <a:latin typeface="TT Chocolates"/>
              </a:rPr>
              <a:t> Create an accessible, easy-to-use interface.</a:t>
            </a:r>
          </a:p>
          <a:p>
            <a:pPr algn="just">
              <a:lnSpc>
                <a:spcPts val="4625"/>
              </a:lnSpc>
            </a:pPr>
            <a:r>
              <a:rPr lang="en-US" sz="3303" spc="26" u="sng">
                <a:solidFill>
                  <a:srgbClr val="FFFFFF"/>
                </a:solidFill>
                <a:latin typeface="TT Chocolates Bold"/>
              </a:rPr>
              <a:t>Boost Engagement</a:t>
            </a:r>
            <a:r>
              <a:rPr lang="en-US" sz="3303" spc="26">
                <a:solidFill>
                  <a:srgbClr val="FFFFFF"/>
                </a:solidFill>
                <a:latin typeface="TT Chocolates Bold"/>
              </a:rPr>
              <a:t>: </a:t>
            </a:r>
            <a:r>
              <a:rPr lang="en-US" sz="3303" spc="26">
                <a:solidFill>
                  <a:srgbClr val="FFFFFF"/>
                </a:solidFill>
                <a:latin typeface="TT Chocolates"/>
              </a:rPr>
              <a:t>Use gamification and community features to motivate users.</a:t>
            </a:r>
          </a:p>
          <a:p>
            <a:pPr algn="just">
              <a:lnSpc>
                <a:spcPts val="4625"/>
              </a:lnSpc>
            </a:pPr>
            <a:r>
              <a:rPr lang="en-US" sz="3303" spc="26" u="sng">
                <a:solidFill>
                  <a:srgbClr val="FFFFFF"/>
                </a:solidFill>
                <a:latin typeface="TT Chocolates Bold"/>
              </a:rPr>
              <a:t>Proactive Management:</a:t>
            </a:r>
            <a:r>
              <a:rPr lang="en-US" sz="3303" spc="26">
                <a:solidFill>
                  <a:srgbClr val="FFFFFF"/>
                </a:solidFill>
                <a:latin typeface="TT Chocolates"/>
              </a:rPr>
              <a:t> Utilize AI for expense forecasting and proactive advice.</a:t>
            </a:r>
          </a:p>
          <a:p>
            <a:pPr algn="just">
              <a:lnSpc>
                <a:spcPts val="4625"/>
              </a:lnSpc>
            </a:pPr>
            <a:r>
              <a:rPr lang="en-US" sz="3303" spc="26" u="sng">
                <a:solidFill>
                  <a:srgbClr val="FFFFFF"/>
                </a:solidFill>
                <a:latin typeface="TT Chocolates Bold"/>
              </a:rPr>
              <a:t>Prioritize Security:</a:t>
            </a:r>
            <a:r>
              <a:rPr lang="en-US" sz="3303" spc="26">
                <a:solidFill>
                  <a:srgbClr val="FFFFFF"/>
                </a:solidFill>
                <a:latin typeface="TT Chocolates"/>
              </a:rPr>
              <a:t> Maintain robust data security and user trust.</a:t>
            </a:r>
          </a:p>
          <a:p>
            <a:pPr algn="just">
              <a:lnSpc>
                <a:spcPts val="4625"/>
              </a:lnSpc>
            </a:pPr>
            <a:r>
              <a:rPr lang="en-US" sz="3303" spc="26" u="sng">
                <a:solidFill>
                  <a:srgbClr val="FFFFFF"/>
                </a:solidFill>
                <a:latin typeface="TT Chocolates Bold"/>
              </a:rPr>
              <a:t>Integrate and Automate:</a:t>
            </a:r>
            <a:r>
              <a:rPr lang="en-US" sz="3303" spc="26">
                <a:solidFill>
                  <a:srgbClr val="FFFFFF"/>
                </a:solidFill>
                <a:latin typeface="TT Chocolates"/>
              </a:rPr>
              <a:t> Automate data entry through financial institution integration.</a:t>
            </a:r>
          </a:p>
          <a:p>
            <a:pPr algn="just">
              <a:lnSpc>
                <a:spcPts val="4625"/>
              </a:lnSpc>
            </a:pPr>
            <a:r>
              <a:rPr lang="en-US" sz="3303" spc="26" u="sng">
                <a:solidFill>
                  <a:srgbClr val="FFFFFF"/>
                </a:solidFill>
                <a:latin typeface="TT Chocolates Bold"/>
              </a:rPr>
              <a:t>Holistic Financial Health:</a:t>
            </a:r>
            <a:r>
              <a:rPr lang="en-US" sz="3303" spc="26">
                <a:solidFill>
                  <a:srgbClr val="FFFFFF"/>
                </a:solidFill>
                <a:latin typeface="TT Chocolates"/>
              </a:rPr>
              <a:t> Offer comprehensive financial health views and recommendations.</a:t>
            </a:r>
          </a:p>
          <a:p>
            <a:pPr algn="just">
              <a:lnSpc>
                <a:spcPts val="4625"/>
              </a:lnSpc>
            </a:pPr>
            <a:r>
              <a:rPr lang="en-US" sz="3303" spc="26">
                <a:solidFill>
                  <a:srgbClr val="FFFFFF"/>
                </a:solidFill>
                <a:latin typeface="TT Chocolates"/>
              </a:rPr>
              <a:t>Our long-term goals include increasing financial literacy, expanding globally, and continuously improving to meet user needs.</a:t>
            </a:r>
          </a:p>
          <a:p>
            <a:pPr algn="l">
              <a:lnSpc>
                <a:spcPts val="37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6553">
            <a:off x="-5268182" y="-772916"/>
            <a:ext cx="25077868" cy="17812091"/>
          </a:xfrm>
          <a:custGeom>
            <a:avLst/>
            <a:gdLst/>
            <a:ahLst/>
            <a:cxnLst/>
            <a:rect r="r" b="b" t="t" l="l"/>
            <a:pathLst>
              <a:path h="17812091" w="25077868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34838" y="2324097"/>
            <a:ext cx="8334816" cy="471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</a:rPr>
              <a:t>Thank</a:t>
            </a:r>
          </a:p>
          <a:p>
            <a:pPr algn="l"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</a:rPr>
              <a:t>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4838" y="6333002"/>
            <a:ext cx="8066022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 spc="32">
                <a:solidFill>
                  <a:srgbClr val="FFFFFF"/>
                </a:solidFill>
                <a:latin typeface="TT Chocolates"/>
              </a:rPr>
              <a:t>Don’t hesitate to contact us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99733" y="7396858"/>
            <a:ext cx="6470368" cy="1235252"/>
          </a:xfrm>
          <a:custGeom>
            <a:avLst/>
            <a:gdLst/>
            <a:ahLst/>
            <a:cxnLst/>
            <a:rect r="r" b="b" t="t" l="l"/>
            <a:pathLst>
              <a:path h="1235252" w="6470368">
                <a:moveTo>
                  <a:pt x="0" y="0"/>
                </a:moveTo>
                <a:lnTo>
                  <a:pt x="6470368" y="0"/>
                </a:lnTo>
                <a:lnTo>
                  <a:pt x="6470368" y="1235252"/>
                </a:lnTo>
                <a:lnTo>
                  <a:pt x="0" y="1235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322" y="7667016"/>
            <a:ext cx="6019711" cy="50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2918" spc="102">
                <a:solidFill>
                  <a:srgbClr val="232E54"/>
                </a:solidFill>
                <a:latin typeface="Tek Tall Arabic Bold"/>
              </a:rPr>
              <a:t>www.FINBRAIN.com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520007" y="0"/>
            <a:ext cx="9767993" cy="10287000"/>
          </a:xfrm>
          <a:custGeom>
            <a:avLst/>
            <a:gdLst/>
            <a:ahLst/>
            <a:cxnLst/>
            <a:rect r="r" b="b" t="t" l="l"/>
            <a:pathLst>
              <a:path h="10287000" w="9767993">
                <a:moveTo>
                  <a:pt x="0" y="0"/>
                </a:moveTo>
                <a:lnTo>
                  <a:pt x="9767993" y="0"/>
                </a:lnTo>
                <a:lnTo>
                  <a:pt x="976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96" r="-9308" b="-189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600128" y="4924383"/>
            <a:ext cx="3295453" cy="329545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5"/>
              <a:stretch>
                <a:fillRect l="-37894" t="-27064" r="-19691" b="-16444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528867" y="4924383"/>
            <a:ext cx="3270941" cy="327094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6"/>
              <a:stretch>
                <a:fillRect l="-1952" t="0" r="-1952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471144" y="4924383"/>
            <a:ext cx="3270941" cy="3270941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7"/>
              <a:stretch>
                <a:fillRect l="0" t="-5001" r="0" b="-5001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3529203" y="8383012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445685" y="8383012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62167" y="8383012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5" y="0"/>
                </a:lnTo>
                <a:lnTo>
                  <a:pt x="3437305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85087" y="762000"/>
            <a:ext cx="15158500" cy="241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>
                <a:solidFill>
                  <a:srgbClr val="FFFFFF"/>
                </a:solidFill>
                <a:latin typeface="Ara Hamah Alfidaa"/>
              </a:rPr>
              <a:t>Meet the team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4412621" y="2926645"/>
            <a:ext cx="8668198" cy="1654838"/>
          </a:xfrm>
          <a:custGeom>
            <a:avLst/>
            <a:gdLst/>
            <a:ahLst/>
            <a:cxnLst/>
            <a:rect r="r" b="b" t="t" l="l"/>
            <a:pathLst>
              <a:path h="1654838" w="8668198">
                <a:moveTo>
                  <a:pt x="0" y="0"/>
                </a:moveTo>
                <a:lnTo>
                  <a:pt x="8668199" y="0"/>
                </a:lnTo>
                <a:lnTo>
                  <a:pt x="8668199" y="1654838"/>
                </a:lnTo>
                <a:lnTo>
                  <a:pt x="0" y="1654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529203" y="8479170"/>
            <a:ext cx="2873829" cy="43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spc="383">
                <a:solidFill>
                  <a:srgbClr val="232E54"/>
                </a:solidFill>
                <a:latin typeface="Tek Tall Arabic Bold"/>
              </a:rPr>
              <a:t>isha garg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45685" y="8479170"/>
            <a:ext cx="2873829" cy="43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spc="383">
                <a:solidFill>
                  <a:srgbClr val="232E54"/>
                </a:solidFill>
                <a:latin typeface="Tek Tall Arabic Bold"/>
              </a:rPr>
              <a:t>somalika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62167" y="8479170"/>
            <a:ext cx="2873829" cy="43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spc="383">
                <a:solidFill>
                  <a:srgbClr val="232E54"/>
                </a:solidFill>
                <a:latin typeface="Tek Tall Arabic Bold"/>
              </a:rPr>
              <a:t>kashish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66117" y="2818393"/>
            <a:ext cx="5691857" cy="168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40"/>
              </a:lnSpc>
              <a:spcBef>
                <a:spcPct val="0"/>
              </a:spcBef>
            </a:pPr>
            <a:r>
              <a:rPr lang="en-US" sz="9814">
                <a:solidFill>
                  <a:srgbClr val="000000"/>
                </a:solidFill>
                <a:latin typeface="Ara Hamah Alfidaa"/>
              </a:rPr>
              <a:t>innoventures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95132">
            <a:off x="-1502849" y="-2466871"/>
            <a:ext cx="26931805" cy="19128889"/>
          </a:xfrm>
          <a:custGeom>
            <a:avLst/>
            <a:gdLst/>
            <a:ahLst/>
            <a:cxnLst/>
            <a:rect r="r" b="b" t="t" l="l"/>
            <a:pathLst>
              <a:path h="19128889" w="26931805">
                <a:moveTo>
                  <a:pt x="0" y="0"/>
                </a:moveTo>
                <a:lnTo>
                  <a:pt x="26931805" y="0"/>
                </a:lnTo>
                <a:lnTo>
                  <a:pt x="26931805" y="19128889"/>
                </a:lnTo>
                <a:lnTo>
                  <a:pt x="0" y="1912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9277" y="590550"/>
            <a:ext cx="10558576" cy="395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7"/>
              </a:lnSpc>
            </a:pPr>
            <a:r>
              <a:rPr lang="en-US" sz="23140" spc="393">
                <a:solidFill>
                  <a:srgbClr val="FFFFFF"/>
                </a:solidFill>
                <a:latin typeface="Ara Hamah Alfidaa"/>
              </a:rPr>
              <a:t>content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99277" y="4045768"/>
            <a:ext cx="800090" cy="1202563"/>
            <a:chOff x="0" y="0"/>
            <a:chExt cx="1066786" cy="1603418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99277" y="5259205"/>
            <a:ext cx="800090" cy="1202563"/>
            <a:chOff x="0" y="0"/>
            <a:chExt cx="1066786" cy="1603418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2582" y="6461769"/>
            <a:ext cx="800090" cy="1202563"/>
            <a:chOff x="0" y="0"/>
            <a:chExt cx="1066786" cy="1603418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21426" y="4045768"/>
            <a:ext cx="800090" cy="1202563"/>
            <a:chOff x="0" y="0"/>
            <a:chExt cx="1066786" cy="1603418"/>
          </a:xfrm>
        </p:grpSpPr>
        <p:sp>
          <p:nvSpPr>
            <p:cNvPr name="Freeform 15" id="15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21426" y="5259205"/>
            <a:ext cx="800090" cy="1202563"/>
            <a:chOff x="0" y="0"/>
            <a:chExt cx="1066786" cy="1603418"/>
          </a:xfrm>
        </p:grpSpPr>
        <p:sp>
          <p:nvSpPr>
            <p:cNvPr name="Freeform 18" id="18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44730" y="6461769"/>
            <a:ext cx="800090" cy="1202563"/>
            <a:chOff x="0" y="0"/>
            <a:chExt cx="1066786" cy="1603418"/>
          </a:xfrm>
        </p:grpSpPr>
        <p:sp>
          <p:nvSpPr>
            <p:cNvPr name="Freeform 21" id="21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22582" y="7678814"/>
            <a:ext cx="800090" cy="1202563"/>
            <a:chOff x="0" y="0"/>
            <a:chExt cx="1066786" cy="1603418"/>
          </a:xfrm>
        </p:grpSpPr>
        <p:sp>
          <p:nvSpPr>
            <p:cNvPr name="Freeform 24" id="24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544730" y="7678814"/>
            <a:ext cx="800090" cy="1202563"/>
            <a:chOff x="0" y="0"/>
            <a:chExt cx="1066786" cy="1603418"/>
          </a:xfrm>
        </p:grpSpPr>
        <p:sp>
          <p:nvSpPr>
            <p:cNvPr name="Freeform 27" id="27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8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767503" y="1682189"/>
            <a:ext cx="6491797" cy="7706320"/>
          </a:xfrm>
          <a:custGeom>
            <a:avLst/>
            <a:gdLst/>
            <a:ahLst/>
            <a:cxnLst/>
            <a:rect r="r" b="b" t="t" l="l"/>
            <a:pathLst>
              <a:path h="7706320" w="6491797">
                <a:moveTo>
                  <a:pt x="0" y="0"/>
                </a:moveTo>
                <a:lnTo>
                  <a:pt x="6491797" y="0"/>
                </a:lnTo>
                <a:lnTo>
                  <a:pt x="6491797" y="7706320"/>
                </a:lnTo>
                <a:lnTo>
                  <a:pt x="0" y="7706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95906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858487" y="4433844"/>
            <a:ext cx="2302098" cy="70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1"/>
              </a:lnSpc>
            </a:pPr>
            <a:r>
              <a:rPr lang="en-US" sz="2573" spc="20">
                <a:solidFill>
                  <a:srgbClr val="FFFFFF"/>
                </a:solidFill>
                <a:latin typeface="TT Chocolates Bold"/>
              </a:rPr>
              <a:t>Problem Statement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58487" y="5617835"/>
            <a:ext cx="2302098" cy="40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6"/>
              </a:lnSpc>
            </a:pPr>
            <a:r>
              <a:rPr lang="en-US" sz="2872" spc="22">
                <a:solidFill>
                  <a:srgbClr val="FFFFFF"/>
                </a:solidFill>
                <a:latin typeface="TT Chocolates Bold"/>
              </a:rPr>
              <a:t>Introduction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8487" y="6812229"/>
            <a:ext cx="2302098" cy="43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3072" spc="24">
                <a:solidFill>
                  <a:srgbClr val="FFFFFF"/>
                </a:solidFill>
                <a:latin typeface="TT Chocolates Bold"/>
              </a:rPr>
              <a:t>Need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80636" y="4443369"/>
            <a:ext cx="2302098" cy="44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3172" spc="25">
                <a:solidFill>
                  <a:srgbClr val="FFFFFF"/>
                </a:solidFill>
                <a:latin typeface="TT Chocolates Bold"/>
              </a:rPr>
              <a:t>Uniqueness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80636" y="5627360"/>
            <a:ext cx="2302098" cy="43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3072" spc="24">
                <a:solidFill>
                  <a:srgbClr val="FFFFFF"/>
                </a:solidFill>
                <a:latin typeface="TT Chocolates Bold"/>
              </a:rPr>
              <a:t>Working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80636" y="6802704"/>
            <a:ext cx="2302098" cy="40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6"/>
              </a:lnSpc>
            </a:pPr>
            <a:r>
              <a:rPr lang="en-US" sz="2872" spc="22">
                <a:solidFill>
                  <a:srgbClr val="FFFFFF"/>
                </a:solidFill>
                <a:latin typeface="TT Chocolates Bold"/>
              </a:rPr>
              <a:t>Approach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858487" y="8029274"/>
            <a:ext cx="2302098" cy="86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3172" spc="25">
                <a:solidFill>
                  <a:srgbClr val="FFFFFF"/>
                </a:solidFill>
                <a:latin typeface="TT Chocolates Bold"/>
              </a:rPr>
              <a:t>Technology used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80636" y="8038799"/>
            <a:ext cx="2302098" cy="51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3772" spc="30">
                <a:solidFill>
                  <a:srgbClr val="FFFFFF"/>
                </a:solidFill>
                <a:latin typeface="TT Chocolates Bold"/>
              </a:rPr>
              <a:t>Demo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9274" y="-491679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73031" y="7675957"/>
            <a:ext cx="4941937" cy="943461"/>
          </a:xfrm>
          <a:custGeom>
            <a:avLst/>
            <a:gdLst/>
            <a:ahLst/>
            <a:cxnLst/>
            <a:rect r="r" b="b" t="t" l="l"/>
            <a:pathLst>
              <a:path h="943461" w="4941937">
                <a:moveTo>
                  <a:pt x="0" y="0"/>
                </a:moveTo>
                <a:lnTo>
                  <a:pt x="4941938" y="0"/>
                </a:lnTo>
                <a:lnTo>
                  <a:pt x="4941938" y="943461"/>
                </a:lnTo>
                <a:lnTo>
                  <a:pt x="0" y="943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82702" y="1730519"/>
            <a:ext cx="13614285" cy="129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9"/>
              </a:lnSpc>
            </a:pPr>
            <a:r>
              <a:rPr lang="en-US" sz="7492">
                <a:solidFill>
                  <a:srgbClr val="FFFFFF"/>
                </a:solidFill>
                <a:latin typeface="Ara Hamah Alfidaa"/>
              </a:rPr>
              <a:t>PROBLEM STATEMENT!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73031" y="7775999"/>
            <a:ext cx="3993179" cy="60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3463" spc="533">
                <a:solidFill>
                  <a:srgbClr val="232E54"/>
                </a:solidFill>
                <a:latin typeface="Tek Tall Arabic Bold"/>
              </a:rPr>
              <a:t>Let’s begin!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31517"/>
            <a:ext cx="16230600" cy="295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6"/>
              </a:lnSpc>
              <a:spcBef>
                <a:spcPct val="0"/>
              </a:spcBef>
            </a:pPr>
            <a:r>
              <a:rPr lang="en-US" sz="4183" spc="33">
                <a:solidFill>
                  <a:srgbClr val="FFFFFF"/>
                </a:solidFill>
                <a:latin typeface="TT Chocolates Bold"/>
              </a:rPr>
              <a:t>Develop a personalized financial assistant powered by Al that helps consumers manage their finances, make payments, and suggest budget advice and optimal payment options, including flexible payment choices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9274" y="-491679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73031" y="7675957"/>
            <a:ext cx="4941937" cy="943461"/>
          </a:xfrm>
          <a:custGeom>
            <a:avLst/>
            <a:gdLst/>
            <a:ahLst/>
            <a:cxnLst/>
            <a:rect r="r" b="b" t="t" l="l"/>
            <a:pathLst>
              <a:path h="943461" w="4941937">
                <a:moveTo>
                  <a:pt x="0" y="0"/>
                </a:moveTo>
                <a:lnTo>
                  <a:pt x="4941938" y="0"/>
                </a:lnTo>
                <a:lnTo>
                  <a:pt x="4941938" y="943461"/>
                </a:lnTo>
                <a:lnTo>
                  <a:pt x="0" y="943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82702" y="1730519"/>
            <a:ext cx="13614285" cy="129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9"/>
              </a:lnSpc>
            </a:pPr>
            <a:r>
              <a:rPr lang="en-US" sz="7492">
                <a:solidFill>
                  <a:srgbClr val="FFFFFF"/>
                </a:solidFill>
                <a:latin typeface="Ara Hamah Alfidaa"/>
              </a:rPr>
              <a:t>INTRODUCTION OF THE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73031" y="7775999"/>
            <a:ext cx="3993179" cy="60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3463" spc="533">
                <a:solidFill>
                  <a:srgbClr val="232E54"/>
                </a:solidFill>
                <a:latin typeface="Tek Tall Arabic Bold"/>
              </a:rPr>
              <a:t>Let’s begin!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31517"/>
            <a:ext cx="16230600" cy="72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802942"/>
            <a:ext cx="18288000" cy="3080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7"/>
              </a:lnSpc>
              <a:spcBef>
                <a:spcPct val="0"/>
              </a:spcBef>
            </a:pPr>
            <a:r>
              <a:rPr lang="en-US" sz="5848">
                <a:solidFill>
                  <a:srgbClr val="FFFCF3"/>
                </a:solidFill>
                <a:latin typeface="Ara Hamah Alfidaa"/>
              </a:rPr>
              <a:t>D</a:t>
            </a:r>
            <a:r>
              <a:rPr lang="en-US" sz="5848">
                <a:solidFill>
                  <a:srgbClr val="FFFCF3"/>
                </a:solidFill>
                <a:latin typeface="Ara Hamah Alfidaa"/>
              </a:rPr>
              <a:t>eveloped a cutting-edge Personal Finance Assistant that aims to simplify these tasks, empower users to make informed financial decisions, and ultimately enhance their financial well-being</a:t>
            </a:r>
            <a:r>
              <a:rPr lang="en-US" sz="5848">
                <a:solidFill>
                  <a:srgbClr val="000000"/>
                </a:solidFill>
                <a:latin typeface="Ara Hamah Alfidaa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76980" y="1518166"/>
            <a:ext cx="16842284" cy="11962591"/>
          </a:xfrm>
          <a:custGeom>
            <a:avLst/>
            <a:gdLst/>
            <a:ahLst/>
            <a:cxnLst/>
            <a:rect r="r" b="b" t="t" l="l"/>
            <a:pathLst>
              <a:path h="11962591" w="16842284">
                <a:moveTo>
                  <a:pt x="0" y="0"/>
                </a:moveTo>
                <a:lnTo>
                  <a:pt x="16842283" y="0"/>
                </a:lnTo>
                <a:lnTo>
                  <a:pt x="16842283" y="11962591"/>
                </a:lnTo>
                <a:lnTo>
                  <a:pt x="0" y="11962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233" y="789591"/>
            <a:ext cx="16298030" cy="151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35"/>
              </a:lnSpc>
            </a:pPr>
            <a:r>
              <a:rPr lang="en-US" sz="14216">
                <a:solidFill>
                  <a:srgbClr val="FFFFFF"/>
                </a:solidFill>
                <a:latin typeface="Ara Hamah Alfidaa"/>
              </a:rPr>
              <a:t>need for this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5893" y="1981132"/>
            <a:ext cx="17328697" cy="878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3"/>
              </a:lnSpc>
            </a:pPr>
            <a:r>
              <a:rPr lang="en-US" sz="3574" spc="28">
                <a:solidFill>
                  <a:srgbClr val="FFFFFF"/>
                </a:solidFill>
                <a:latin typeface="TT Chocolates Bold"/>
              </a:rPr>
              <a:t>Financial Literacy Crisis</a:t>
            </a:r>
            <a:r>
              <a:rPr lang="en-US" sz="3574" spc="28">
                <a:solidFill>
                  <a:srgbClr val="FFFFFF"/>
                </a:solidFill>
                <a:latin typeface="TT Chocolates"/>
              </a:rPr>
              <a:t>:</a:t>
            </a:r>
          </a:p>
          <a:p>
            <a:pPr algn="l">
              <a:lnSpc>
                <a:spcPts val="5003"/>
              </a:lnSpc>
            </a:pPr>
            <a:r>
              <a:rPr lang="en-US" sz="3574" spc="28">
                <a:solidFill>
                  <a:srgbClr val="FFFFFF"/>
                </a:solidFill>
                <a:latin typeface="TT Chocolates"/>
              </a:rPr>
              <a:t>-&gt;</a:t>
            </a:r>
            <a:r>
              <a:rPr lang="en-US" sz="3574" spc="28">
                <a:solidFill>
                  <a:srgbClr val="FFFFFF"/>
                </a:solidFill>
                <a:latin typeface="TT Chocolates"/>
              </a:rPr>
              <a:t>Many individuals lack basic financial knowledge despite technological advances.</a:t>
            </a:r>
          </a:p>
          <a:p>
            <a:pPr algn="l">
              <a:lnSpc>
                <a:spcPts val="5003"/>
              </a:lnSpc>
            </a:pPr>
            <a:r>
              <a:rPr lang="en-US" sz="3574" spc="28">
                <a:solidFill>
                  <a:srgbClr val="FFFFFF"/>
                </a:solidFill>
                <a:latin typeface="TT Chocolates"/>
              </a:rPr>
              <a:t>-&gt;</a:t>
            </a:r>
            <a:r>
              <a:rPr lang="en-US" sz="3574" spc="28">
                <a:solidFill>
                  <a:srgbClr val="FFFFFF"/>
                </a:solidFill>
                <a:latin typeface="TT Chocolates"/>
              </a:rPr>
              <a:t>Studies reveal a global deficiency in financial literacy, resulting in poor financial decisions and increased vulnerability to financial crises.</a:t>
            </a:r>
          </a:p>
          <a:p>
            <a:pPr algn="l">
              <a:lnSpc>
                <a:spcPts val="5003"/>
              </a:lnSpc>
            </a:pPr>
            <a:r>
              <a:rPr lang="en-US" sz="3574" spc="28">
                <a:solidFill>
                  <a:srgbClr val="FFFFFF"/>
                </a:solidFill>
                <a:latin typeface="TT Chocolates Bold"/>
              </a:rPr>
              <a:t>Empowering Individuals</a:t>
            </a:r>
            <a:r>
              <a:rPr lang="en-US" sz="3574" spc="28">
                <a:solidFill>
                  <a:srgbClr val="FFFFFF"/>
                </a:solidFill>
                <a:latin typeface="TT Chocolates"/>
              </a:rPr>
              <a:t>:</a:t>
            </a:r>
          </a:p>
          <a:p>
            <a:pPr algn="l">
              <a:lnSpc>
                <a:spcPts val="5003"/>
              </a:lnSpc>
            </a:pPr>
            <a:r>
              <a:rPr lang="en-US" sz="3574" spc="28">
                <a:solidFill>
                  <a:srgbClr val="FFFFFF"/>
                </a:solidFill>
                <a:latin typeface="TT Chocolates"/>
              </a:rPr>
              <a:t>-&gt;</a:t>
            </a:r>
            <a:r>
              <a:rPr lang="en-US" sz="3574" spc="28">
                <a:solidFill>
                  <a:srgbClr val="FFFFFF"/>
                </a:solidFill>
                <a:latin typeface="TT Chocolates"/>
              </a:rPr>
              <a:t>Providing tools and knowledge for informed financial decision-making is essential.</a:t>
            </a:r>
          </a:p>
          <a:p>
            <a:pPr algn="l">
              <a:lnSpc>
                <a:spcPts val="5003"/>
              </a:lnSpc>
            </a:pPr>
            <a:r>
              <a:rPr lang="en-US" sz="3574" spc="28">
                <a:solidFill>
                  <a:srgbClr val="FFFFFF"/>
                </a:solidFill>
                <a:latin typeface="TT Chocolates"/>
              </a:rPr>
              <a:t>-&gt;</a:t>
            </a:r>
            <a:r>
              <a:rPr lang="en-US" sz="3574" spc="28">
                <a:solidFill>
                  <a:srgbClr val="FFFFFF"/>
                </a:solidFill>
                <a:latin typeface="TT Chocolates"/>
              </a:rPr>
              <a:t>The Personal Finance Assistant aims to bridge the financial literacy gap with accessible and user-friendly financial management solutions.</a:t>
            </a:r>
          </a:p>
          <a:p>
            <a:pPr algn="l">
              <a:lnSpc>
                <a:spcPts val="5003"/>
              </a:lnSpc>
            </a:pPr>
            <a:r>
              <a:rPr lang="en-US" sz="3574" spc="28">
                <a:solidFill>
                  <a:srgbClr val="FFFFFF"/>
                </a:solidFill>
                <a:latin typeface="TT Chocolates Bold"/>
              </a:rPr>
              <a:t>Impact</a:t>
            </a:r>
            <a:r>
              <a:rPr lang="en-US" sz="3574" spc="28">
                <a:solidFill>
                  <a:srgbClr val="FFFFFF"/>
                </a:solidFill>
                <a:latin typeface="TT Chocolates"/>
              </a:rPr>
              <a:t>:</a:t>
            </a:r>
          </a:p>
          <a:p>
            <a:pPr algn="l">
              <a:lnSpc>
                <a:spcPts val="5003"/>
              </a:lnSpc>
            </a:pPr>
            <a:r>
              <a:rPr lang="en-US" sz="3574" spc="28">
                <a:solidFill>
                  <a:srgbClr val="FFFFFF"/>
                </a:solidFill>
                <a:latin typeface="TT Chocolates"/>
              </a:rPr>
              <a:t>-&gt;</a:t>
            </a:r>
            <a:r>
              <a:rPr lang="en-US" sz="3574" spc="28">
                <a:solidFill>
                  <a:srgbClr val="FFFFFF"/>
                </a:solidFill>
                <a:latin typeface="TT Chocolates"/>
              </a:rPr>
              <a:t>Promoting financial literacy and offering practical financial management tools can empower individuals.</a:t>
            </a:r>
          </a:p>
          <a:p>
            <a:pPr algn="l">
              <a:lnSpc>
                <a:spcPts val="5003"/>
              </a:lnSpc>
            </a:pPr>
            <a:r>
              <a:rPr lang="en-US" sz="3574" spc="28">
                <a:solidFill>
                  <a:srgbClr val="FFFFFF"/>
                </a:solidFill>
                <a:latin typeface="TT Chocolates"/>
              </a:rPr>
              <a:t>-&gt;</a:t>
            </a:r>
            <a:r>
              <a:rPr lang="en-US" sz="3574" spc="28">
                <a:solidFill>
                  <a:srgbClr val="FFFFFF"/>
                </a:solidFill>
                <a:latin typeface="TT Chocolates"/>
              </a:rPr>
              <a:t>This empowerment helps individuals achieve their financial goals and secure their future.</a:t>
            </a:r>
          </a:p>
          <a:p>
            <a:pPr algn="l">
              <a:lnSpc>
                <a:spcPts val="50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39764" y="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9014" y="287559"/>
            <a:ext cx="14322596" cy="25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39"/>
              </a:lnSpc>
            </a:pPr>
            <a:r>
              <a:rPr lang="en-US" sz="15099">
                <a:solidFill>
                  <a:srgbClr val="FFFFFF"/>
                </a:solidFill>
                <a:latin typeface="Ara Hamah Alfidaa"/>
              </a:rPr>
              <a:t>APPROACH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26088"/>
            <a:ext cx="16511241" cy="531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321" spc="34">
                <a:solidFill>
                  <a:srgbClr val="FFFFFF"/>
                </a:solidFill>
                <a:latin typeface="TT Chocolates Bold"/>
              </a:rPr>
              <a:t>1. Planning and Requirements Gathering</a:t>
            </a:r>
          </a:p>
          <a:p>
            <a:pPr algn="l">
              <a:lnSpc>
                <a:spcPts val="6050"/>
              </a:lnSpc>
            </a:pPr>
            <a:r>
              <a:rPr lang="en-US" sz="4321" spc="34">
                <a:solidFill>
                  <a:srgbClr val="FFFFFF"/>
                </a:solidFill>
                <a:latin typeface="TT Chocolates Bold"/>
              </a:rPr>
              <a:t>Frontend : HTML,CSS,JAVASCRIPT</a:t>
            </a:r>
          </a:p>
          <a:p>
            <a:pPr algn="l">
              <a:lnSpc>
                <a:spcPts val="6050"/>
              </a:lnSpc>
            </a:pPr>
            <a:r>
              <a:rPr lang="en-US" sz="4321" spc="34">
                <a:solidFill>
                  <a:srgbClr val="FFFFFF"/>
                </a:solidFill>
                <a:latin typeface="TT Chocolates Bold"/>
              </a:rPr>
              <a:t>BACKEND : Node.js</a:t>
            </a:r>
          </a:p>
          <a:p>
            <a:pPr algn="l">
              <a:lnSpc>
                <a:spcPts val="6050"/>
              </a:lnSpc>
            </a:pPr>
            <a:r>
              <a:rPr lang="en-US" sz="4321" spc="34">
                <a:solidFill>
                  <a:srgbClr val="FFFFFF"/>
                </a:solidFill>
                <a:latin typeface="TT Chocolates Bold"/>
              </a:rPr>
              <a:t>¡Database: MongoDB</a:t>
            </a:r>
          </a:p>
          <a:p>
            <a:pPr algn="l">
              <a:lnSpc>
                <a:spcPts val="6050"/>
              </a:lnSpc>
            </a:pPr>
            <a:r>
              <a:rPr lang="en-US" sz="4321" spc="34">
                <a:solidFill>
                  <a:srgbClr val="FFFFFF"/>
                </a:solidFill>
                <a:latin typeface="TT Chocolates Bold"/>
              </a:rPr>
              <a:t>Measures: Plan for data encryption, secure authentication, and protection against common vulnerabilities.</a:t>
            </a:r>
          </a:p>
          <a:p>
            <a:pPr algn="ctr">
              <a:lnSpc>
                <a:spcPts val="6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39764" y="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9014" y="287559"/>
            <a:ext cx="14322596" cy="25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39"/>
              </a:lnSpc>
            </a:pPr>
            <a:r>
              <a:rPr lang="en-US" sz="15099">
                <a:solidFill>
                  <a:srgbClr val="FFFFFF"/>
                </a:solidFill>
                <a:latin typeface="Ara Hamah Alfidaa"/>
              </a:rPr>
              <a:t>APPROACH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0246" y="3213096"/>
            <a:ext cx="17019695" cy="691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2"/>
              </a:lnSpc>
            </a:pPr>
            <a:r>
              <a:rPr lang="en-US" sz="5073" spc="40">
                <a:solidFill>
                  <a:srgbClr val="FFFFFF"/>
                </a:solidFill>
                <a:latin typeface="TT Chocolates Bold"/>
              </a:rPr>
              <a:t>2. DesignUser Interface Design:</a:t>
            </a:r>
          </a:p>
          <a:p>
            <a:pPr algn="l">
              <a:lnSpc>
                <a:spcPts val="7102"/>
              </a:lnSpc>
            </a:pPr>
            <a:r>
              <a:rPr lang="en-US" sz="5073" spc="40">
                <a:solidFill>
                  <a:srgbClr val="FFFFFF"/>
                </a:solidFill>
                <a:latin typeface="TT Chocolates Bold"/>
              </a:rPr>
              <a:t> Create wireframes and mockups of the user interface using tools like HTML.</a:t>
            </a:r>
          </a:p>
          <a:p>
            <a:pPr algn="l">
              <a:lnSpc>
                <a:spcPts val="7102"/>
              </a:lnSpc>
            </a:pPr>
            <a:r>
              <a:rPr lang="en-US" sz="5073" spc="40">
                <a:solidFill>
                  <a:srgbClr val="FFFFFF"/>
                </a:solidFill>
                <a:latin typeface="TT Chocolates Bold"/>
              </a:rPr>
              <a:t>User Experience Design: Plan user flows to ensure seamless navigation through the website, from logging in to receiving budget advice.</a:t>
            </a:r>
          </a:p>
          <a:p>
            <a:pPr algn="l">
              <a:lnSpc>
                <a:spcPts val="6236"/>
              </a:lnSpc>
            </a:pPr>
          </a:p>
          <a:p>
            <a:pPr algn="ctr">
              <a:lnSpc>
                <a:spcPts val="62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29840" y="-1819389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0383" y="-413068"/>
            <a:ext cx="14322596" cy="25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39"/>
              </a:lnSpc>
            </a:pPr>
            <a:r>
              <a:rPr lang="en-US" sz="15099">
                <a:solidFill>
                  <a:srgbClr val="FFFFFF"/>
                </a:solidFill>
                <a:latin typeface="Ara Hamah Alfidaa"/>
              </a:rPr>
              <a:t>APPROACH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552300"/>
            <a:ext cx="18288000" cy="987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3739" spc="29">
                <a:solidFill>
                  <a:srgbClr val="FFFFFF"/>
                </a:solidFill>
                <a:latin typeface="TT Chocolates Bold"/>
              </a:rPr>
              <a:t>3. DevelopmentSet Up the Environment: </a:t>
            </a:r>
          </a:p>
          <a:p>
            <a:pPr algn="l">
              <a:lnSpc>
                <a:spcPts val="5235"/>
              </a:lnSpc>
            </a:pPr>
            <a:r>
              <a:rPr lang="en-US" sz="3739" spc="29">
                <a:solidFill>
                  <a:srgbClr val="FFFFFF"/>
                </a:solidFill>
                <a:latin typeface="TT Chocolates Bold"/>
              </a:rPr>
              <a:t>User Authentication: Implement login and signup functionality .</a:t>
            </a:r>
          </a:p>
          <a:p>
            <a:pPr algn="l">
              <a:lnSpc>
                <a:spcPts val="5235"/>
              </a:lnSpc>
            </a:pPr>
            <a:r>
              <a:rPr lang="en-US" sz="3739" spc="29">
                <a:solidFill>
                  <a:srgbClr val="FFFFFF"/>
                </a:solidFill>
                <a:latin typeface="TT Chocolates Bold"/>
              </a:rPr>
              <a:t>Expense Management: Create APIs to add, delete, and retrieve expenses.</a:t>
            </a:r>
          </a:p>
          <a:p>
            <a:pPr algn="l">
              <a:lnSpc>
                <a:spcPts val="5235"/>
              </a:lnSpc>
            </a:pPr>
            <a:r>
              <a:rPr lang="en-US" sz="3739" spc="29">
                <a:solidFill>
                  <a:srgbClr val="FFFFFF"/>
                </a:solidFill>
                <a:latin typeface="TT Chocolates Bold"/>
              </a:rPr>
              <a:t>Expense Calculation: Develop logic to calculate total expenses and generate detailed breakdowns.</a:t>
            </a:r>
          </a:p>
          <a:p>
            <a:pPr algn="l">
              <a:lnSpc>
                <a:spcPts val="5235"/>
              </a:lnSpc>
            </a:pPr>
            <a:r>
              <a:rPr lang="en-US" sz="3739" spc="29">
                <a:solidFill>
                  <a:srgbClr val="FFFFFF"/>
                </a:solidFill>
                <a:latin typeface="TT Chocolates Bold"/>
              </a:rPr>
              <a:t>Budget Advice: Implement algorithms to analyze spending patterns and provide personalized budget advice using lm studio and AI algorithm.</a:t>
            </a:r>
          </a:p>
          <a:p>
            <a:pPr algn="l">
              <a:lnSpc>
                <a:spcPts val="5235"/>
              </a:lnSpc>
            </a:pPr>
            <a:r>
              <a:rPr lang="en-US" sz="3739" spc="29">
                <a:solidFill>
                  <a:srgbClr val="FFFFFF"/>
                </a:solidFill>
                <a:latin typeface="TT Chocolates Bold"/>
              </a:rPr>
              <a:t>¡</a:t>
            </a:r>
          </a:p>
          <a:p>
            <a:pPr algn="l">
              <a:lnSpc>
                <a:spcPts val="5235"/>
              </a:lnSpc>
            </a:pPr>
            <a:r>
              <a:rPr lang="en-US" sz="3739" spc="29">
                <a:solidFill>
                  <a:srgbClr val="FFFFFF"/>
                </a:solidFill>
                <a:latin typeface="TT Chocolates Bold"/>
              </a:rPr>
              <a:t> Frontend Development :</a:t>
            </a:r>
          </a:p>
          <a:p>
            <a:pPr algn="l">
              <a:lnSpc>
                <a:spcPts val="5235"/>
              </a:lnSpc>
            </a:pPr>
            <a:r>
              <a:rPr lang="en-US" sz="3739" spc="29">
                <a:solidFill>
                  <a:srgbClr val="FFFFFF"/>
                </a:solidFill>
                <a:latin typeface="TT Chocolates Bold"/>
              </a:rPr>
              <a:t>User Interface: Develop the UI components based on the design mockups.</a:t>
            </a:r>
          </a:p>
          <a:p>
            <a:pPr algn="l">
              <a:lnSpc>
                <a:spcPts val="5235"/>
              </a:lnSpc>
            </a:pPr>
            <a:r>
              <a:rPr lang="en-US" sz="3739" spc="29">
                <a:solidFill>
                  <a:srgbClr val="FFFFFF"/>
                </a:solidFill>
                <a:latin typeface="TT Chocolates Bold"/>
              </a:rPr>
              <a:t>API Integration: Connect frontend components with backend APIs for data exchange.Responsive Design: Ensure the application is responsive and works well on various devices.</a:t>
            </a:r>
          </a:p>
          <a:p>
            <a:pPr algn="l">
              <a:lnSpc>
                <a:spcPts val="5235"/>
              </a:lnSpc>
            </a:pPr>
          </a:p>
          <a:p>
            <a:pPr algn="ctr">
              <a:lnSpc>
                <a:spcPts val="52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DAGFoTtRkR8</dc:identifier>
  <dcterms:modified xsi:type="dcterms:W3CDTF">2011-08-01T06:04:30Z</dcterms:modified>
  <cp:revision>1</cp:revision>
  <dc:title>Pink and Blue Modern Virtual Reality Presentation</dc:title>
</cp:coreProperties>
</file>